
<file path=[Content_Types].xml><?xml version="1.0" encoding="utf-8"?>
<Types xmlns="http://schemas.openxmlformats.org/package/2006/content-types">
  <Default Extension="avi" ContentType="video/x-msvideo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445" r:id="rId5"/>
    <p:sldId id="442" r:id="rId6"/>
    <p:sldId id="432" r:id="rId7"/>
    <p:sldId id="438" r:id="rId8"/>
    <p:sldId id="435" r:id="rId9"/>
    <p:sldId id="448" r:id="rId10"/>
    <p:sldId id="440" r:id="rId11"/>
    <p:sldId id="450" r:id="rId12"/>
    <p:sldId id="441" r:id="rId13"/>
    <p:sldId id="45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94660"/>
  </p:normalViewPr>
  <p:slideViewPr>
    <p:cSldViewPr snapToGrid="0">
      <p:cViewPr varScale="1">
        <p:scale>
          <a:sx n="45" d="100"/>
          <a:sy n="45" d="100"/>
        </p:scale>
        <p:origin x="43" y="11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664AA-7980-4C27-BA82-42B44A5E8F9E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03DB4-03EC-4BC8-A61E-4D4E47BDD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89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0D532-D849-91FF-8C96-A7D12CA573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498660-C021-A3B9-AE2E-CD4F241F9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BD58C-17A5-3773-1581-E5EF6C705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7994-5C9D-4F70-A852-29513D11EFA0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C29A8-A659-C30F-D071-863C423F2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D1619-A83D-2DE5-15E9-2C0879F28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4D8C-E59C-470D-A242-35AD8C1AB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1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26810-062F-3A1A-0AD5-EFAAAC02A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EA640-D1A6-2E84-19F0-C88E4829C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F09E4-C4A6-0D5B-8E06-C8C2DF77C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7994-5C9D-4F70-A852-29513D11EFA0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6BBF5-E3AD-46A7-08BF-46D230042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D61C1-FC9B-94B3-6ED6-50050075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4D8C-E59C-470D-A242-35AD8C1AB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64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8FEA2-E86F-7942-2D21-709B1F258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7D8F5-B2AA-5377-6DCE-BE84BD4EA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B9B59-5B31-A378-C841-D9AABFD66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7994-5C9D-4F70-A852-29513D11EFA0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A18F0-35DB-648E-F576-35E268952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5516E-76F5-F8CF-1227-F07EEBC65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4D8C-E59C-470D-A242-35AD8C1AB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8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F1B66-8D33-6117-DE13-40D4984C5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58191-1CA8-26ED-34C5-44310EA0BD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501250-25B6-2FBF-A3D7-5A641096DF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42D83-61AD-5EA1-153F-66343D475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7994-5C9D-4F70-A852-29513D11EFA0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6931EB-BB7D-A62C-1F86-3B56D0706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262D3F-ECC9-5905-802A-0C049FE5C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4D8C-E59C-470D-A242-35AD8C1AB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41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01453-DBDC-9717-4647-4CDD00A30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E817A-0E74-13B5-8FDC-C62BEB43E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F3315E-621E-733E-C489-D53E14977E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38BAB-69BA-2D1D-6984-2866E1FFEE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B3C826-EC29-127B-A48E-DDFDF67C2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250EE2-C878-18C1-EEC3-8F19DA6DD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7994-5C9D-4F70-A852-29513D11EFA0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57A16C-8ACE-A9FA-0B28-BEFBDCF12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224659-9E5F-53F0-DF5A-390374D65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4D8C-E59C-470D-A242-35AD8C1AB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69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51160-81E7-F6F8-A15B-F277FC07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56A43E-D011-F917-10CB-6CA04FF13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7994-5C9D-4F70-A852-29513D11EFA0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69D2D0-5D47-D9C0-6418-B9F5298A0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0802A5-67B8-FCC1-4D10-1D431A851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4D8C-E59C-470D-A242-35AD8C1AB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95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562DC1-127A-F9AE-E405-ECBA527D4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7994-5C9D-4F70-A852-29513D11EFA0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DC972C-78CA-CBBE-DB19-7BE671080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DCBE5F-2761-DA7B-AF00-E8DCF5F03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4D8C-E59C-470D-A242-35AD8C1AB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4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0386D-1E5D-0A66-9823-D857FF6EF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A222A-2C3D-960C-F610-A92D2FCD2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D9D0A-EC00-8CB7-5E4A-FC9D00820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635C94-A506-BA97-2C05-20CAD1655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7994-5C9D-4F70-A852-29513D11EFA0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6C1F78-74B0-54C1-1003-30E57BFC6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619B77-0195-7D6D-762B-F5249FC8B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4D8C-E59C-470D-A242-35AD8C1AB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793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918A3-6CEA-B0F7-2D53-2BB117BEC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970225-433E-A7FE-252F-55A9DD4555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72338-D542-8D40-58EE-0A657FFEA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9C1C1-F070-D0CE-C899-C775190CF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7994-5C9D-4F70-A852-29513D11EFA0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09DC6D-7BD4-133D-7D02-5ECBF0A38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91275F-8E4D-3C8D-BE7D-DAB932357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4D8C-E59C-470D-A242-35AD8C1AB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93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CCF03-2C5C-720D-1A9B-113C44193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A085D0-22E9-70DD-0146-DDAED0DCF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C1210-64BA-99F8-7E30-67765BE1D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7994-5C9D-4F70-A852-29513D11EFA0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D72DA-25FB-68AA-D5C7-4EB5905C4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11851-68B0-F11B-AD3E-121F517CE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4D8C-E59C-470D-A242-35AD8C1AB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8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D822CE-C28E-6D2D-A009-6515A0ACDA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C8287-3438-F7CA-D1FA-6538C9E67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914B0-C547-7DF3-0CF4-CAE8413B6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7994-5C9D-4F70-A852-29513D11EFA0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8C201-D69D-14A3-DFEA-A759B64DF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EC678-2284-5000-A300-585732310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54D8C-E59C-470D-A242-35AD8C1AB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36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C4C3B3F-1638-491E-BA17-CE97DE171AA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790700" y="1"/>
            <a:ext cx="4305300" cy="2372496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3F92C9BC-AB6F-4786-86F1-A73367A4709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790700" y="4485504"/>
            <a:ext cx="4305300" cy="2372496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547675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193AD7-0A56-40A2-FFFA-051029593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83BD9-1883-2829-BD0D-772A502C7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39785-8CCF-DED6-705B-88F3445AB0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257994-5C9D-4F70-A852-29513D11EFA0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78E4B-41F9-D76C-E69D-612758F13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140F2-ACCF-D178-9A14-5352E25FAD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D54D8C-E59C-470D-A242-35AD8C1AB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09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6344B-AFA3-E2D8-3574-4E2B51BAA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4F9730E-18A1-34D4-F156-A1AB99C6A118}"/>
              </a:ext>
            </a:extLst>
          </p:cNvPr>
          <p:cNvSpPr txBox="1"/>
          <p:nvPr/>
        </p:nvSpPr>
        <p:spPr>
          <a:xfrm>
            <a:off x="98735" y="278397"/>
            <a:ext cx="5962352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dirty="0">
                <a:latin typeface="Arial"/>
                <a:ea typeface="Source Sans Pro"/>
                <a:cs typeface="Arial"/>
              </a:rPr>
              <a:t>Bouncing</a:t>
            </a:r>
            <a:endParaRPr lang="en-US" sz="2000" dirty="0"/>
          </a:p>
        </p:txBody>
      </p:sp>
      <p:pic>
        <p:nvPicPr>
          <p:cNvPr id="13314" name="Picture 2" descr="bouncing droplets | Ecstasy Shots">
            <a:extLst>
              <a:ext uri="{FF2B5EF4-FFF2-40B4-BE49-F238E27FC236}">
                <a16:creationId xmlns:a16="http://schemas.microsoft.com/office/drawing/2014/main" id="{E10BA57C-1479-46B9-8DCF-D11A0C14B9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3" b="6259"/>
          <a:stretch/>
        </p:blipFill>
        <p:spPr bwMode="auto">
          <a:xfrm>
            <a:off x="6196557" y="3959060"/>
            <a:ext cx="5896709" cy="289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The pilot-wave dynamics of walking droplets on Make a GIF">
            <a:extLst>
              <a:ext uri="{FF2B5EF4-FFF2-40B4-BE49-F238E27FC236}">
                <a16:creationId xmlns:a16="http://schemas.microsoft.com/office/drawing/2014/main" id="{2BE3E068-357F-C718-BA6A-845FB637EB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8" t="9018" b="20922"/>
          <a:stretch/>
        </p:blipFill>
        <p:spPr bwMode="auto">
          <a:xfrm>
            <a:off x="102423" y="3959060"/>
            <a:ext cx="5958663" cy="289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These Levitating Droplets Behave Strangely Like Quantum Particles :  ScienceAlert">
            <a:extLst>
              <a:ext uri="{FF2B5EF4-FFF2-40B4-BE49-F238E27FC236}">
                <a16:creationId xmlns:a16="http://schemas.microsoft.com/office/drawing/2014/main" id="{B02FC4DF-9E91-120A-095D-F3F8A93C6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4" y="624832"/>
            <a:ext cx="5958662" cy="280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560014-77C1-D47C-DDD3-6C3F957BA48A}"/>
              </a:ext>
            </a:extLst>
          </p:cNvPr>
          <p:cNvSpPr txBox="1"/>
          <p:nvPr/>
        </p:nvSpPr>
        <p:spPr>
          <a:xfrm>
            <a:off x="6498243" y="232694"/>
            <a:ext cx="5432976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dirty="0">
                <a:latin typeface="Arial"/>
                <a:ea typeface="Source Sans Pro"/>
                <a:cs typeface="Arial"/>
              </a:rPr>
              <a:t>Walking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72A1BB-023C-B2B8-2987-B4C197EBFE4D}"/>
              </a:ext>
            </a:extLst>
          </p:cNvPr>
          <p:cNvSpPr txBox="1"/>
          <p:nvPr/>
        </p:nvSpPr>
        <p:spPr>
          <a:xfrm>
            <a:off x="98734" y="3612626"/>
            <a:ext cx="5958662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dirty="0">
                <a:latin typeface="Arial"/>
                <a:ea typeface="Source Sans Pro"/>
                <a:cs typeface="Arial"/>
              </a:rPr>
              <a:t>Orbiting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0CCC32-5B18-DF72-FC00-85F578E00A36}"/>
              </a:ext>
            </a:extLst>
          </p:cNvPr>
          <p:cNvSpPr txBox="1"/>
          <p:nvPr/>
        </p:nvSpPr>
        <p:spPr>
          <a:xfrm>
            <a:off x="6196558" y="3617086"/>
            <a:ext cx="5896708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dirty="0">
                <a:latin typeface="Arial"/>
                <a:ea typeface="Source Sans Pro"/>
                <a:cs typeface="Arial"/>
              </a:rPr>
              <a:t>Crystals</a:t>
            </a:r>
            <a:endParaRPr lang="en-US" sz="2000" dirty="0"/>
          </a:p>
        </p:txBody>
      </p:sp>
      <p:pic>
        <p:nvPicPr>
          <p:cNvPr id="13320" name="Picture 8">
            <a:extLst>
              <a:ext uri="{FF2B5EF4-FFF2-40B4-BE49-F238E27FC236}">
                <a16:creationId xmlns:a16="http://schemas.microsoft.com/office/drawing/2014/main" id="{EE64585A-8DAA-F4C0-8403-6B9FA95671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58" b="3315"/>
          <a:stretch/>
        </p:blipFill>
        <p:spPr bwMode="auto">
          <a:xfrm>
            <a:off x="6498242" y="566957"/>
            <a:ext cx="5432977" cy="289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030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FFA09-374D-7A48-D00C-71EEA4ADE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074C08-41AD-ED27-8ABA-EB734F181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225" y="5986"/>
            <a:ext cx="9139549" cy="6852014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3960EF1-AE8E-EB83-5E41-A07EAB6D1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740" y="784076"/>
            <a:ext cx="2738738" cy="250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F6A9C81B-A1B2-0AF2-B2E9-436B60AA3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721" y="3712310"/>
            <a:ext cx="2576344" cy="257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367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lot waves « General Relativity">
            <a:extLst>
              <a:ext uri="{FF2B5EF4-FFF2-40B4-BE49-F238E27FC236}">
                <a16:creationId xmlns:a16="http://schemas.microsoft.com/office/drawing/2014/main" id="{1DF82C25-07B6-FFC6-41EE-7F479B16F7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" t="385" r="47998" b="6069"/>
          <a:stretch/>
        </p:blipFill>
        <p:spPr bwMode="auto">
          <a:xfrm>
            <a:off x="8294454" y="175989"/>
            <a:ext cx="3433448" cy="31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DBEE1E-0DBD-9227-67C9-733D64861A46}"/>
              </a:ext>
            </a:extLst>
          </p:cNvPr>
          <p:cNvSpPr txBox="1"/>
          <p:nvPr/>
        </p:nvSpPr>
        <p:spPr>
          <a:xfrm>
            <a:off x="836309" y="133429"/>
            <a:ext cx="11377805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3000" b="1" dirty="0">
                <a:latin typeface="Arial"/>
                <a:ea typeface="Source Sans Pro"/>
                <a:cs typeface="Arial"/>
              </a:rPr>
              <a:t>Particle in a well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B10CFB-02C4-5A33-467B-FF45586D7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068" y="1041722"/>
            <a:ext cx="7693290" cy="5339006"/>
          </a:xfrm>
          <a:prstGeom prst="rect">
            <a:avLst/>
          </a:prstGeom>
        </p:spPr>
      </p:pic>
      <p:pic>
        <p:nvPicPr>
          <p:cNvPr id="9" name="video2">
            <a:hlinkClick r:id="" action="ppaction://media"/>
            <a:extLst>
              <a:ext uri="{FF2B5EF4-FFF2-40B4-BE49-F238E27FC236}">
                <a16:creationId xmlns:a16="http://schemas.microsoft.com/office/drawing/2014/main" id="{D512721F-9B9B-6E5B-5B75-A45993AA08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94454" y="3429000"/>
            <a:ext cx="3347720" cy="29401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D08CE36-6CBC-6A5B-D728-A4BA3AB1D6B6}"/>
              </a:ext>
            </a:extLst>
          </p:cNvPr>
          <p:cNvSpPr txBox="1"/>
          <p:nvPr/>
        </p:nvSpPr>
        <p:spPr>
          <a:xfrm>
            <a:off x="486211" y="6594486"/>
            <a:ext cx="11705789" cy="246221"/>
          </a:xfrm>
          <a:prstGeom prst="rect">
            <a:avLst/>
          </a:prstGeom>
          <a:noFill/>
        </p:spPr>
        <p:txBody>
          <a:bodyPr wrap="square" lIns="0" tIns="0" rIns="91440" bIns="0" rtlCol="0" anchor="t">
            <a:spAutoFit/>
          </a:bodyPr>
          <a:lstStyle/>
          <a:p>
            <a:pPr algn="r"/>
            <a:r>
              <a:rPr lang="en-US" sz="1600" b="1" dirty="0">
                <a:latin typeface="Arial"/>
                <a:ea typeface="Microsoft Sans Serif"/>
                <a:cs typeface="Arial"/>
              </a:rPr>
              <a:t>Harris, </a:t>
            </a:r>
            <a:r>
              <a:rPr lang="en-US" sz="1600" b="1" dirty="0" err="1">
                <a:latin typeface="Arial"/>
                <a:ea typeface="Microsoft Sans Serif"/>
                <a:cs typeface="Arial"/>
              </a:rPr>
              <a:t>Couder</a:t>
            </a:r>
            <a:r>
              <a:rPr lang="en-US" sz="1600" b="1" dirty="0">
                <a:latin typeface="Arial"/>
                <a:ea typeface="Microsoft Sans Serif"/>
                <a:cs typeface="Arial"/>
              </a:rPr>
              <a:t> &amp; Bush </a:t>
            </a:r>
            <a:r>
              <a:rPr lang="en-US" sz="1600" b="1" i="1" dirty="0">
                <a:latin typeface="Arial"/>
                <a:ea typeface="Microsoft Sans Serif"/>
                <a:cs typeface="Arial"/>
              </a:rPr>
              <a:t>et al, Physical Review E</a:t>
            </a:r>
            <a:r>
              <a:rPr lang="en-US" sz="1600" b="1" dirty="0">
                <a:latin typeface="Arial"/>
                <a:ea typeface="Microsoft Sans Serif"/>
                <a:cs typeface="Arial"/>
              </a:rPr>
              <a:t> </a:t>
            </a:r>
            <a:r>
              <a:rPr lang="en-US" sz="1600" b="1" u="sng" dirty="0">
                <a:latin typeface="Arial"/>
                <a:ea typeface="Microsoft Sans Serif"/>
                <a:cs typeface="Arial"/>
              </a:rPr>
              <a:t>88</a:t>
            </a:r>
            <a:r>
              <a:rPr lang="en-US" sz="1600" b="1" dirty="0">
                <a:latin typeface="Arial"/>
                <a:ea typeface="Microsoft Sans Serif"/>
                <a:cs typeface="Arial"/>
              </a:rPr>
              <a:t> 11001 (2013)</a:t>
            </a:r>
            <a:endParaRPr lang="en-US" sz="1600" dirty="0">
              <a:latin typeface="Arial"/>
              <a:ea typeface="Microsoft Sans Serif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521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0CE16-4158-A34D-F042-70441D5F1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5B7D7B-C6B3-D88D-F955-6E544C83F5A6}"/>
              </a:ext>
            </a:extLst>
          </p:cNvPr>
          <p:cNvSpPr txBox="1"/>
          <p:nvPr/>
        </p:nvSpPr>
        <p:spPr>
          <a:xfrm>
            <a:off x="836309" y="133429"/>
            <a:ext cx="11377805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3000" b="1" dirty="0">
                <a:latin typeface="Arial"/>
                <a:ea typeface="Source Sans Pro"/>
                <a:cs typeface="Arial"/>
              </a:rPr>
              <a:t>Tunneling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3436D2-752E-8928-1C13-014C7426BAF6}"/>
              </a:ext>
            </a:extLst>
          </p:cNvPr>
          <p:cNvSpPr txBox="1"/>
          <p:nvPr/>
        </p:nvSpPr>
        <p:spPr>
          <a:xfrm>
            <a:off x="486211" y="6594486"/>
            <a:ext cx="11705789" cy="246221"/>
          </a:xfrm>
          <a:prstGeom prst="rect">
            <a:avLst/>
          </a:prstGeom>
          <a:noFill/>
        </p:spPr>
        <p:txBody>
          <a:bodyPr wrap="square" lIns="0" tIns="0" rIns="91440" bIns="0" rtlCol="0" anchor="t">
            <a:spAutoFit/>
          </a:bodyPr>
          <a:lstStyle/>
          <a:p>
            <a:pPr algn="r"/>
            <a:r>
              <a:rPr lang="en-US" sz="1600" b="1" dirty="0">
                <a:latin typeface="Arial"/>
                <a:ea typeface="Microsoft Sans Serif"/>
                <a:cs typeface="Arial"/>
              </a:rPr>
              <a:t>Eddi, Fort, Moisy &amp; </a:t>
            </a:r>
            <a:r>
              <a:rPr lang="en-US" sz="1600" b="1" dirty="0" err="1">
                <a:latin typeface="Arial"/>
                <a:ea typeface="Microsoft Sans Serif"/>
                <a:cs typeface="Arial"/>
              </a:rPr>
              <a:t>Couder</a:t>
            </a:r>
            <a:r>
              <a:rPr lang="en-US" sz="1600" b="1" i="1" dirty="0">
                <a:latin typeface="Arial"/>
                <a:ea typeface="Microsoft Sans Serif"/>
                <a:cs typeface="Arial"/>
              </a:rPr>
              <a:t>, Physical Review Letters</a:t>
            </a:r>
            <a:r>
              <a:rPr lang="en-US" sz="1600" b="1" dirty="0">
                <a:latin typeface="Arial"/>
                <a:ea typeface="Microsoft Sans Serif"/>
                <a:cs typeface="Arial"/>
              </a:rPr>
              <a:t> </a:t>
            </a:r>
            <a:r>
              <a:rPr lang="en-US" sz="1600" b="1" u="sng" dirty="0">
                <a:latin typeface="Arial"/>
                <a:ea typeface="Microsoft Sans Serif"/>
                <a:cs typeface="Arial"/>
              </a:rPr>
              <a:t>102</a:t>
            </a:r>
            <a:r>
              <a:rPr lang="en-US" sz="1600" b="1" dirty="0">
                <a:latin typeface="Arial"/>
                <a:ea typeface="Microsoft Sans Serif"/>
                <a:cs typeface="Arial"/>
              </a:rPr>
              <a:t> 240401 (2009)</a:t>
            </a:r>
            <a:endParaRPr lang="en-US" sz="1600" dirty="0">
              <a:latin typeface="Arial"/>
              <a:ea typeface="Microsoft Sans Serif"/>
              <a:cs typeface="Arial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21FBD26C-195C-BAC8-226E-17D1534A7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822" y="794827"/>
            <a:ext cx="4236898" cy="423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D92FA2-6528-9449-531B-74F0C7875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500" y="3206915"/>
            <a:ext cx="4894894" cy="33184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3690C1-3632-3B1E-400C-668DF63A16A2}"/>
              </a:ext>
            </a:extLst>
          </p:cNvPr>
          <p:cNvSpPr txBox="1"/>
          <p:nvPr/>
        </p:nvSpPr>
        <p:spPr>
          <a:xfrm>
            <a:off x="661472" y="5233419"/>
            <a:ext cx="51144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Arial"/>
                <a:ea typeface="Microsoft Sans Serif"/>
                <a:cs typeface="Arial"/>
              </a:rPr>
              <a:t>Unpredictable tunneling of walking droplets decreases exponentially with barrier width—as in quantum tunneling</a:t>
            </a:r>
            <a:endParaRPr lang="en-US" dirty="0"/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29420DE4-6C3F-B03D-4AFE-6ABA4444B9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79"/>
          <a:stretch/>
        </p:blipFill>
        <p:spPr bwMode="auto">
          <a:xfrm>
            <a:off x="6451499" y="133429"/>
            <a:ext cx="5043261" cy="299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42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AC6C7-5CA5-5ED4-63CC-E8D3808BE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AED5FB-D83B-F704-B69E-8E9057103C32}"/>
              </a:ext>
            </a:extLst>
          </p:cNvPr>
          <p:cNvSpPr txBox="1"/>
          <p:nvPr/>
        </p:nvSpPr>
        <p:spPr>
          <a:xfrm>
            <a:off x="836309" y="133429"/>
            <a:ext cx="11377805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3000" b="1" dirty="0">
                <a:latin typeface="Arial"/>
                <a:ea typeface="Source Sans Pro"/>
                <a:cs typeface="Arial"/>
              </a:rPr>
              <a:t>Superposition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7EF414-1401-35B0-306B-BEBCCCBF79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497" b="5925"/>
          <a:stretch/>
        </p:blipFill>
        <p:spPr>
          <a:xfrm>
            <a:off x="4524917" y="895547"/>
            <a:ext cx="7394375" cy="48172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092127-340C-D6DA-A1DD-84858C91A537}"/>
              </a:ext>
            </a:extLst>
          </p:cNvPr>
          <p:cNvSpPr txBox="1"/>
          <p:nvPr/>
        </p:nvSpPr>
        <p:spPr>
          <a:xfrm>
            <a:off x="486211" y="6594486"/>
            <a:ext cx="11705789" cy="246221"/>
          </a:xfrm>
          <a:prstGeom prst="rect">
            <a:avLst/>
          </a:prstGeom>
          <a:noFill/>
        </p:spPr>
        <p:txBody>
          <a:bodyPr wrap="square" lIns="0" tIns="0" rIns="91440" bIns="0" rtlCol="0" anchor="t">
            <a:spAutoFit/>
          </a:bodyPr>
          <a:lstStyle/>
          <a:p>
            <a:pPr algn="r"/>
            <a:r>
              <a:rPr lang="en-US" sz="1600" b="1" dirty="0">
                <a:latin typeface="Arial"/>
                <a:ea typeface="Microsoft Sans Serif"/>
                <a:cs typeface="Arial"/>
              </a:rPr>
              <a:t>Saenz, Cristea-Platon &amp; Bush</a:t>
            </a:r>
            <a:r>
              <a:rPr lang="en-US" sz="1600" b="1" i="1" dirty="0">
                <a:latin typeface="Arial"/>
                <a:ea typeface="Microsoft Sans Serif"/>
                <a:cs typeface="Arial"/>
              </a:rPr>
              <a:t>, Nature Physics</a:t>
            </a:r>
            <a:r>
              <a:rPr lang="en-US" sz="1600" b="1" dirty="0">
                <a:latin typeface="Arial"/>
                <a:ea typeface="Microsoft Sans Serif"/>
                <a:cs typeface="Arial"/>
              </a:rPr>
              <a:t> </a:t>
            </a:r>
            <a:r>
              <a:rPr lang="en-US" sz="1600" b="1" u="sng" dirty="0">
                <a:latin typeface="Arial"/>
                <a:ea typeface="Microsoft Sans Serif"/>
                <a:cs typeface="Arial"/>
              </a:rPr>
              <a:t>14</a:t>
            </a:r>
            <a:r>
              <a:rPr lang="en-US" sz="1600" b="1" dirty="0">
                <a:latin typeface="Arial"/>
                <a:ea typeface="Microsoft Sans Serif"/>
                <a:cs typeface="Arial"/>
              </a:rPr>
              <a:t> 315 (2018)</a:t>
            </a:r>
            <a:endParaRPr lang="en-US" sz="1600" dirty="0">
              <a:latin typeface="Arial"/>
              <a:ea typeface="Microsoft Sans Serif"/>
              <a:cs typeface="Arial"/>
            </a:endParaRPr>
          </a:p>
        </p:txBody>
      </p:sp>
      <p:pic>
        <p:nvPicPr>
          <p:cNvPr id="6146" name="Picture 2" descr="Fig. 2">
            <a:extLst>
              <a:ext uri="{FF2B5EF4-FFF2-40B4-BE49-F238E27FC236}">
                <a16:creationId xmlns:a16="http://schemas.microsoft.com/office/drawing/2014/main" id="{A56A39E6-DCDB-2E12-6DD0-3605372F41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61" r="12414" b="39259"/>
          <a:stretch/>
        </p:blipFill>
        <p:spPr bwMode="auto">
          <a:xfrm>
            <a:off x="272708" y="895547"/>
            <a:ext cx="4095431" cy="185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41567_2017_3_MOESM1_ESM">
            <a:hlinkClick r:id="" action="ppaction://media"/>
            <a:extLst>
              <a:ext uri="{FF2B5EF4-FFF2-40B4-BE49-F238E27FC236}">
                <a16:creationId xmlns:a16="http://schemas.microsoft.com/office/drawing/2014/main" id="{75215052-A596-A94C-A745-597063C9F0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0723" y="2982339"/>
            <a:ext cx="3736051" cy="327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7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FE4A3-4A20-2841-8C7B-3BBBE56B3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6D68B9-148F-75EC-83AB-0CA8347EB3FF}"/>
              </a:ext>
            </a:extLst>
          </p:cNvPr>
          <p:cNvSpPr txBox="1"/>
          <p:nvPr/>
        </p:nvSpPr>
        <p:spPr>
          <a:xfrm>
            <a:off x="836309" y="133429"/>
            <a:ext cx="11377805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3000" b="1" dirty="0">
                <a:latin typeface="Arial"/>
                <a:ea typeface="Source Sans Pro"/>
                <a:cs typeface="Arial"/>
              </a:rPr>
              <a:t>Particle-void annihilation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D40CEC-29A4-269F-1D53-C38CBF7B5F0D}"/>
              </a:ext>
            </a:extLst>
          </p:cNvPr>
          <p:cNvSpPr txBox="1"/>
          <p:nvPr/>
        </p:nvSpPr>
        <p:spPr>
          <a:xfrm>
            <a:off x="486211" y="6594486"/>
            <a:ext cx="11705789" cy="246221"/>
          </a:xfrm>
          <a:prstGeom prst="rect">
            <a:avLst/>
          </a:prstGeom>
          <a:noFill/>
        </p:spPr>
        <p:txBody>
          <a:bodyPr wrap="square" lIns="0" tIns="0" rIns="91440" bIns="0" rtlCol="0" anchor="t">
            <a:spAutoFit/>
          </a:bodyPr>
          <a:lstStyle/>
          <a:p>
            <a:pPr algn="r"/>
            <a:r>
              <a:rPr lang="en-US" sz="1600" b="1" dirty="0">
                <a:latin typeface="Arial"/>
                <a:ea typeface="Microsoft Sans Serif"/>
                <a:cs typeface="Arial"/>
              </a:rPr>
              <a:t>Eddi &amp; </a:t>
            </a:r>
            <a:r>
              <a:rPr lang="en-US" sz="1600" b="1" dirty="0" err="1">
                <a:latin typeface="Arial"/>
                <a:ea typeface="Microsoft Sans Serif"/>
                <a:cs typeface="Arial"/>
              </a:rPr>
              <a:t>Couder</a:t>
            </a:r>
            <a:r>
              <a:rPr lang="en-US" sz="1600" b="1" dirty="0">
                <a:latin typeface="Arial"/>
                <a:ea typeface="Microsoft Sans Serif"/>
                <a:cs typeface="Arial"/>
              </a:rPr>
              <a:t> </a:t>
            </a:r>
            <a:r>
              <a:rPr lang="en-US" sz="1600" b="1" i="1" dirty="0">
                <a:latin typeface="Arial"/>
                <a:ea typeface="Microsoft Sans Serif"/>
                <a:cs typeface="Arial"/>
              </a:rPr>
              <a:t>et al, J Fluid Mech </a:t>
            </a:r>
            <a:r>
              <a:rPr lang="en-US" sz="1600" b="1" u="sng" dirty="0">
                <a:latin typeface="Arial"/>
                <a:ea typeface="Microsoft Sans Serif"/>
                <a:cs typeface="Arial"/>
              </a:rPr>
              <a:t>674</a:t>
            </a:r>
            <a:r>
              <a:rPr lang="en-US" sz="1600" b="1" dirty="0">
                <a:latin typeface="Arial"/>
                <a:ea typeface="Microsoft Sans Serif"/>
                <a:cs typeface="Arial"/>
              </a:rPr>
              <a:t> 433 (2011)</a:t>
            </a:r>
            <a:endParaRPr lang="en-US" sz="1600" dirty="0">
              <a:latin typeface="Arial"/>
              <a:ea typeface="Microsoft Sans Serif"/>
              <a:cs typeface="Arial"/>
            </a:endParaRPr>
          </a:p>
        </p:txBody>
      </p:sp>
      <p:pic>
        <p:nvPicPr>
          <p:cNvPr id="15362" name="Picture 2" descr="Electron-positron annihilation | Download Scientific Diagram">
            <a:extLst>
              <a:ext uri="{FF2B5EF4-FFF2-40B4-BE49-F238E27FC236}">
                <a16:creationId xmlns:a16="http://schemas.microsoft.com/office/drawing/2014/main" id="{8C8C7BF8-C2D8-A240-AA2D-17405A038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880" y="1830614"/>
            <a:ext cx="3637242" cy="416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white circle with circles in the middle&#10;&#10;AI-generated content may be incorrect.">
            <a:extLst>
              <a:ext uri="{FF2B5EF4-FFF2-40B4-BE49-F238E27FC236}">
                <a16:creationId xmlns:a16="http://schemas.microsoft.com/office/drawing/2014/main" id="{1710E93E-7058-D272-2263-81AD1DE3D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0" r="10400"/>
          <a:stretch/>
        </p:blipFill>
        <p:spPr>
          <a:xfrm>
            <a:off x="643878" y="1701410"/>
            <a:ext cx="6537960" cy="46908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A8F9D9-A886-6EF3-160B-513543A3E525}"/>
              </a:ext>
            </a:extLst>
          </p:cNvPr>
          <p:cNvSpPr txBox="1"/>
          <p:nvPr/>
        </p:nvSpPr>
        <p:spPr>
          <a:xfrm>
            <a:off x="836309" y="852823"/>
            <a:ext cx="6153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00000"/>
                </a:solidFill>
                <a:latin typeface="Arial"/>
                <a:ea typeface="Microsoft Sans Serif"/>
                <a:cs typeface="Arial"/>
              </a:rPr>
              <a:t>Annihilation of a walking droplet and a bubble. Surviving wavefield carries the droplets path memory</a:t>
            </a:r>
          </a:p>
        </p:txBody>
      </p:sp>
    </p:spTree>
    <p:extLst>
      <p:ext uri="{BB962C8B-B14F-4D97-AF65-F5344CB8AC3E}">
        <p14:creationId xmlns:p14="http://schemas.microsoft.com/office/powerpoint/2010/main" val="1471462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3F65FB-864F-8D58-02DE-80E3F57E8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3" name="Rectangle 1434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aph of a person's reaction&#10;&#10;AI-generated content may be incorrect.">
            <a:extLst>
              <a:ext uri="{FF2B5EF4-FFF2-40B4-BE49-F238E27FC236}">
                <a16:creationId xmlns:a16="http://schemas.microsoft.com/office/drawing/2014/main" id="{BF2F88A2-6341-4B04-A9CD-9E01336869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4" t="15626" r="193" b="9263"/>
          <a:stretch/>
        </p:blipFill>
        <p:spPr>
          <a:xfrm>
            <a:off x="300604" y="969153"/>
            <a:ext cx="6094398" cy="34278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0876C9-A676-9B4E-E4F4-D35B804FB677}"/>
              </a:ext>
            </a:extLst>
          </p:cNvPr>
          <p:cNvSpPr txBox="1"/>
          <p:nvPr/>
        </p:nvSpPr>
        <p:spPr>
          <a:xfrm>
            <a:off x="486211" y="6356742"/>
            <a:ext cx="11705789" cy="738664"/>
          </a:xfrm>
          <a:prstGeom prst="rect">
            <a:avLst/>
          </a:prstGeom>
          <a:noFill/>
        </p:spPr>
        <p:txBody>
          <a:bodyPr wrap="square" lIns="0" tIns="0" rIns="91440" bIns="0" rtlCol="0" anchor="t">
            <a:spAutoFit/>
          </a:bodyPr>
          <a:lstStyle/>
          <a:p>
            <a:pPr algn="r"/>
            <a:r>
              <a:rPr lang="en-US" sz="1600" b="1" dirty="0" err="1">
                <a:latin typeface="Arial"/>
                <a:ea typeface="Microsoft Sans Serif"/>
                <a:cs typeface="Arial"/>
              </a:rPr>
              <a:t>Perrard</a:t>
            </a:r>
            <a:r>
              <a:rPr lang="en-US" sz="1600" b="1" dirty="0">
                <a:latin typeface="Arial"/>
                <a:ea typeface="Microsoft Sans Serif"/>
                <a:cs typeface="Arial"/>
              </a:rPr>
              <a:t>, Fort &amp; </a:t>
            </a:r>
            <a:r>
              <a:rPr lang="en-US" sz="1600" b="1" dirty="0" err="1">
                <a:latin typeface="Arial"/>
                <a:ea typeface="Microsoft Sans Serif"/>
                <a:cs typeface="Arial"/>
              </a:rPr>
              <a:t>Couder</a:t>
            </a:r>
            <a:r>
              <a:rPr lang="en-US" sz="1600" b="1" dirty="0">
                <a:latin typeface="Arial"/>
                <a:ea typeface="Microsoft Sans Serif"/>
                <a:cs typeface="Arial"/>
              </a:rPr>
              <a:t> </a:t>
            </a:r>
            <a:r>
              <a:rPr lang="en-US" sz="1600" b="1" i="1" dirty="0">
                <a:latin typeface="Arial"/>
                <a:ea typeface="Microsoft Sans Serif"/>
                <a:cs typeface="Arial"/>
              </a:rPr>
              <a:t>et al, Nature Comm </a:t>
            </a:r>
            <a:r>
              <a:rPr lang="en-US" sz="1600" b="1" u="sng" dirty="0">
                <a:latin typeface="Arial"/>
                <a:ea typeface="Microsoft Sans Serif"/>
                <a:cs typeface="Arial"/>
              </a:rPr>
              <a:t>5</a:t>
            </a:r>
            <a:r>
              <a:rPr lang="en-US" sz="1600" b="1" dirty="0">
                <a:latin typeface="Arial"/>
                <a:ea typeface="Microsoft Sans Serif"/>
                <a:cs typeface="Arial"/>
              </a:rPr>
              <a:t> 3219 (2014)</a:t>
            </a:r>
          </a:p>
          <a:p>
            <a:pPr algn="r"/>
            <a:r>
              <a:rPr lang="en-US" sz="1600" b="1" dirty="0">
                <a:latin typeface="Arial"/>
                <a:ea typeface="Microsoft Sans Serif"/>
                <a:cs typeface="Arial"/>
              </a:rPr>
              <a:t>Cristea-Platon, Saenz &amp; Bush</a:t>
            </a:r>
            <a:r>
              <a:rPr lang="en-US" sz="1600" b="1" i="1" dirty="0">
                <a:latin typeface="Arial"/>
                <a:ea typeface="Microsoft Sans Serif"/>
                <a:cs typeface="Arial"/>
              </a:rPr>
              <a:t>, Chaos </a:t>
            </a:r>
            <a:r>
              <a:rPr lang="en-US" sz="1600" b="1" u="sng" dirty="0">
                <a:latin typeface="Arial"/>
                <a:ea typeface="Microsoft Sans Serif"/>
                <a:cs typeface="Arial"/>
              </a:rPr>
              <a:t>28</a:t>
            </a:r>
            <a:r>
              <a:rPr lang="en-US" sz="1600" b="1" dirty="0">
                <a:latin typeface="Arial"/>
                <a:ea typeface="Microsoft Sans Serif"/>
                <a:cs typeface="Arial"/>
              </a:rPr>
              <a:t> 96116 (2018)</a:t>
            </a:r>
            <a:endParaRPr lang="en-US" sz="1600" dirty="0">
              <a:latin typeface="Arial"/>
              <a:ea typeface="Microsoft Sans Serif"/>
              <a:cs typeface="Arial"/>
            </a:endParaRPr>
          </a:p>
          <a:p>
            <a:pPr algn="r"/>
            <a:endParaRPr lang="en-US" sz="1600" dirty="0">
              <a:latin typeface="Arial"/>
              <a:ea typeface="Microsoft Sans Serif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202147-7B06-735D-C529-016BCC2EAEC2}"/>
              </a:ext>
            </a:extLst>
          </p:cNvPr>
          <p:cNvSpPr txBox="1"/>
          <p:nvPr/>
        </p:nvSpPr>
        <p:spPr>
          <a:xfrm>
            <a:off x="836309" y="133429"/>
            <a:ext cx="11377805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3000" b="1" dirty="0">
                <a:latin typeface="Arial"/>
                <a:ea typeface="Source Sans Pro"/>
                <a:cs typeface="Arial"/>
              </a:rPr>
              <a:t>Quantized orbits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700D4B-2B6A-7B7E-76F3-DBE9257C58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t="66851" r="50640" b="-1"/>
          <a:stretch/>
        </p:blipFill>
        <p:spPr>
          <a:xfrm>
            <a:off x="9563467" y="3636301"/>
            <a:ext cx="2433392" cy="2429299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077DD7DB-CEFB-3821-80FF-DB3C69B71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081" y="871070"/>
            <a:ext cx="3318599" cy="307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1BD6FBF-40AB-37EE-4844-63DDF1527A45}"/>
              </a:ext>
            </a:extLst>
          </p:cNvPr>
          <p:cNvSpPr txBox="1"/>
          <p:nvPr/>
        </p:nvSpPr>
        <p:spPr>
          <a:xfrm>
            <a:off x="663012" y="4527784"/>
            <a:ext cx="5369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"/>
                <a:ea typeface="Microsoft Sans Serif"/>
                <a:cs typeface="Arial"/>
              </a:rPr>
              <a:t>Attractive orbits for a magnetized droplet interacting with a point-like magnetic potential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F41CC4-D816-0B27-860C-1C21DB990E22}"/>
              </a:ext>
            </a:extLst>
          </p:cNvPr>
          <p:cNvSpPr txBox="1"/>
          <p:nvPr/>
        </p:nvSpPr>
        <p:spPr>
          <a:xfrm>
            <a:off x="6820894" y="484248"/>
            <a:ext cx="5369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"/>
                <a:ea typeface="Microsoft Sans Serif"/>
                <a:cs typeface="Arial"/>
              </a:rPr>
              <a:t>Attractive orbits for a droplet in a corral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332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6CFA46-A7FA-3013-0589-B4D3832F2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3" name="Rectangle 14342">
            <a:extLst>
              <a:ext uri="{FF2B5EF4-FFF2-40B4-BE49-F238E27FC236}">
                <a16:creationId xmlns:a16="http://schemas.microsoft.com/office/drawing/2014/main" id="{55A69C60-30DE-9FED-F0AC-E3CCC1A77F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8436" name="Picture 4" descr="r/dataisbeautiful - a group of blue circles">
            <a:extLst>
              <a:ext uri="{FF2B5EF4-FFF2-40B4-BE49-F238E27FC236}">
                <a16:creationId xmlns:a16="http://schemas.microsoft.com/office/drawing/2014/main" id="{7C984863-BF99-3882-27E5-1320BA6FC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416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00CD3-D6AA-4A16-5F63-4FCCFA054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BA93CC-1D5E-09E1-1A4F-759DFD2DC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841" y="99604"/>
            <a:ext cx="8195880" cy="647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DB2BA-8986-B30F-2174-F1A16CDFA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A95A55E-573D-256C-1655-73D7128DD70C}"/>
              </a:ext>
            </a:extLst>
          </p:cNvPr>
          <p:cNvSpPr txBox="1"/>
          <p:nvPr/>
        </p:nvSpPr>
        <p:spPr>
          <a:xfrm>
            <a:off x="486211" y="6611387"/>
            <a:ext cx="11705789" cy="246221"/>
          </a:xfrm>
          <a:prstGeom prst="rect">
            <a:avLst/>
          </a:prstGeom>
          <a:noFill/>
        </p:spPr>
        <p:txBody>
          <a:bodyPr wrap="square" lIns="0" tIns="0" rIns="91440" bIns="0" rtlCol="0" anchor="t">
            <a:spAutoFit/>
          </a:bodyPr>
          <a:lstStyle/>
          <a:p>
            <a:pPr algn="r"/>
            <a:r>
              <a:rPr lang="en-US" sz="1600" b="1" dirty="0">
                <a:latin typeface="Arial"/>
                <a:ea typeface="Microsoft Sans Serif"/>
                <a:cs typeface="Arial"/>
              </a:rPr>
              <a:t>Kocsis &amp; Steinberg </a:t>
            </a:r>
            <a:r>
              <a:rPr lang="en-US" sz="1600" b="1" i="1" dirty="0">
                <a:latin typeface="Arial"/>
                <a:ea typeface="Microsoft Sans Serif"/>
                <a:cs typeface="Arial"/>
              </a:rPr>
              <a:t>et al, Science </a:t>
            </a:r>
            <a:r>
              <a:rPr lang="en-US" sz="1600" b="1" u="sng" dirty="0">
                <a:latin typeface="Arial"/>
                <a:ea typeface="Microsoft Sans Serif"/>
                <a:cs typeface="Arial"/>
              </a:rPr>
              <a:t>332</a:t>
            </a:r>
            <a:r>
              <a:rPr lang="en-US" sz="1600" b="1" dirty="0">
                <a:latin typeface="Arial"/>
                <a:ea typeface="Microsoft Sans Serif"/>
                <a:cs typeface="Arial"/>
              </a:rPr>
              <a:t> 1170 (2011)</a:t>
            </a:r>
            <a:endParaRPr lang="en-US" sz="1600" dirty="0">
              <a:latin typeface="Arial"/>
              <a:ea typeface="Microsoft Sans Serif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47EEDC-7000-33F9-7CB2-EA7329F9764C}"/>
              </a:ext>
            </a:extLst>
          </p:cNvPr>
          <p:cNvSpPr txBox="1"/>
          <p:nvPr/>
        </p:nvSpPr>
        <p:spPr>
          <a:xfrm>
            <a:off x="836309" y="133429"/>
            <a:ext cx="11377805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3000" b="1" dirty="0">
                <a:latin typeface="Arial"/>
                <a:ea typeface="Source Sans Pro"/>
                <a:cs typeface="Arial"/>
              </a:rPr>
              <a:t>Observed photon trajectories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19E2CA-3B44-7505-8231-A2503955939B}"/>
              </a:ext>
            </a:extLst>
          </p:cNvPr>
          <p:cNvSpPr txBox="1"/>
          <p:nvPr/>
        </p:nvSpPr>
        <p:spPr>
          <a:xfrm>
            <a:off x="1264921" y="902139"/>
            <a:ext cx="66209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"/>
                <a:ea typeface="Microsoft Sans Serif"/>
                <a:cs typeface="Arial"/>
              </a:rPr>
              <a:t>While an individual particle’s trajectory cannot be traced, weak measurements over many identically prepared states can yield average trajectories </a:t>
            </a:r>
            <a:endParaRPr lang="en-US" dirty="0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BA32325D-A39F-EAFD-02A8-75D273F22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238" y="318698"/>
            <a:ext cx="2237107" cy="587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>
            <a:extLst>
              <a:ext uri="{FF2B5EF4-FFF2-40B4-BE49-F238E27FC236}">
                <a16:creationId xmlns:a16="http://schemas.microsoft.com/office/drawing/2014/main" id="{6AD8D992-ED0B-88C6-6217-B8F13B5E09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1"/>
          <a:stretch/>
        </p:blipFill>
        <p:spPr bwMode="auto">
          <a:xfrm>
            <a:off x="4878320" y="2321692"/>
            <a:ext cx="4675149" cy="387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EA423A-D072-F907-EFD2-66E414C44DA6}"/>
              </a:ext>
            </a:extLst>
          </p:cNvPr>
          <p:cNvSpPr txBox="1"/>
          <p:nvPr/>
        </p:nvSpPr>
        <p:spPr>
          <a:xfrm>
            <a:off x="253663" y="2367255"/>
            <a:ext cx="438573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i="0" dirty="0">
                <a:solidFill>
                  <a:srgbClr val="333333"/>
                </a:solidFill>
                <a:effectLst/>
                <a:latin typeface="PT Serif" panose="020A0603040505020204" pitchFamily="18" charset="0"/>
              </a:rPr>
              <a:t>“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PT Serif" panose="020A0603040505020204" pitchFamily="18" charset="0"/>
              </a:rPr>
              <a:t>One can ascertain the mean momentum of the </a:t>
            </a:r>
            <a:r>
              <a:rPr lang="en-US" sz="1600" b="0" i="0" dirty="0" err="1">
                <a:solidFill>
                  <a:srgbClr val="333333"/>
                </a:solidFill>
                <a:effectLst/>
                <a:latin typeface="PT Serif" panose="020A0603040505020204" pitchFamily="18" charset="0"/>
              </a:rPr>
              <a:t>subensemble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PT Serif" panose="020A0603040505020204" pitchFamily="18" charset="0"/>
              </a:rPr>
              <a:t> of particles that arrive at any given position, and, by thus determining the momentum at many positions in a series of planes, one can experimentally reconstruct a set of average trajectories. We use a modified version of this protocol to reconstruct the “weak-valued trajectories” followed by single photons as they undergo two-slit interference. </a:t>
            </a:r>
            <a:r>
              <a:rPr lang="en-US" sz="1600" b="1" i="0" dirty="0">
                <a:solidFill>
                  <a:srgbClr val="333333"/>
                </a:solidFill>
                <a:effectLst/>
                <a:latin typeface="PT Serif" panose="020A0603040505020204" pitchFamily="18" charset="0"/>
              </a:rPr>
              <a:t>In the case of single-particle quantum mechanics, the trajectories measured in this fashion reproduce those predicted in the Bohm–de Broglie interpretation of quantum mechanics.”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127277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07dc638-bc78-48c4-96d9-198d1e9457d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08F3EB6179B149830A517436619550" ma:contentTypeVersion="14" ma:contentTypeDescription="Create a new document." ma:contentTypeScope="" ma:versionID="4033b54ff297d21c920888e65e07565e">
  <xsd:schema xmlns:xsd="http://www.w3.org/2001/XMLSchema" xmlns:xs="http://www.w3.org/2001/XMLSchema" xmlns:p="http://schemas.microsoft.com/office/2006/metadata/properties" xmlns:ns3="807dc638-bc78-48c4-96d9-198d1e9457d2" xmlns:ns4="5c689f61-727e-4703-9036-d0483aa2fcf1" targetNamespace="http://schemas.microsoft.com/office/2006/metadata/properties" ma:root="true" ma:fieldsID="6048ee10ce0ef5b412af2c6604db006a" ns3:_="" ns4:_="">
    <xsd:import namespace="807dc638-bc78-48c4-96d9-198d1e9457d2"/>
    <xsd:import namespace="5c689f61-727e-4703-9036-d0483aa2fcf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_activity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7dc638-bc78-48c4-96d9-198d1e9457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689f61-727e-4703-9036-d0483aa2fcf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7797EE-2D30-438E-9502-636DF6F807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C9F158-DC02-4A65-BF0F-F52E2151D8C5}">
  <ds:schemaRefs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5c689f61-727e-4703-9036-d0483aa2fcf1"/>
    <ds:schemaRef ds:uri="807dc638-bc78-48c4-96d9-198d1e9457d2"/>
  </ds:schemaRefs>
</ds:datastoreItem>
</file>

<file path=customXml/itemProps3.xml><?xml version="1.0" encoding="utf-8"?>
<ds:datastoreItem xmlns:ds="http://schemas.openxmlformats.org/officeDocument/2006/customXml" ds:itemID="{4133ED95-7CF3-4EDD-9EF3-13C75413D1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7dc638-bc78-48c4-96d9-198d1e9457d2"/>
    <ds:schemaRef ds:uri="5c689f61-727e-4703-9036-d0483aa2fc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2085</TotalTime>
  <Words>284</Words>
  <Application>Microsoft Office PowerPoint</Application>
  <PresentationFormat>Widescreen</PresentationFormat>
  <Paragraphs>23</Paragraphs>
  <Slides>10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PT Serif</vt:lpstr>
      <vt:lpstr>Titillium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Bilezikian</dc:creator>
  <cp:lastModifiedBy>Daniel Bilezikian</cp:lastModifiedBy>
  <cp:revision>3</cp:revision>
  <dcterms:created xsi:type="dcterms:W3CDTF">2025-05-05T02:51:37Z</dcterms:created>
  <dcterms:modified xsi:type="dcterms:W3CDTF">2026-05-07T22:08:59Z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0x0101007408F3EB6179B149830A517436619550</vt:lpwstr>
  </property>
</Properties>
</file>